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3"/>
    <p:restoredTop sz="96654"/>
  </p:normalViewPr>
  <p:slideViewPr>
    <p:cSldViewPr snapToGrid="0">
      <p:cViewPr>
        <p:scale>
          <a:sx n="172" d="100"/>
          <a:sy n="172" d="100"/>
        </p:scale>
        <p:origin x="168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BFD0-0E2A-FF43-93BE-1F51F5BD2978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4BBEC-A0D4-BC42-8F26-20754B63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4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2" name="Google Shape;4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4" name="Google Shape;14;p43" descr="A black and orange sign with white letter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07433" y="1335461"/>
            <a:ext cx="2577134" cy="1029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578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4"/>
          <p:cNvSpPr txBox="1">
            <a:spLocks noGrp="1"/>
          </p:cNvSpPr>
          <p:nvPr>
            <p:ph type="title"/>
          </p:nvPr>
        </p:nvSpPr>
        <p:spPr>
          <a:xfrm>
            <a:off x="296389" y="438371"/>
            <a:ext cx="11685401" cy="485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44" descr="A black and orange sign with white letter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76647" y="6383991"/>
            <a:ext cx="1305145" cy="5211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44"/>
          <p:cNvSpPr txBox="1">
            <a:spLocks noGrp="1"/>
          </p:cNvSpPr>
          <p:nvPr>
            <p:ph type="sldNum" idx="12"/>
          </p:nvPr>
        </p:nvSpPr>
        <p:spPr>
          <a:xfrm>
            <a:off x="296390" y="640290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72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46" descr="A black and orange sign with white letter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07433" y="2779780"/>
            <a:ext cx="2577134" cy="102904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6"/>
          <p:cNvSpPr txBox="1"/>
          <p:nvPr/>
        </p:nvSpPr>
        <p:spPr>
          <a:xfrm>
            <a:off x="3431626" y="4033136"/>
            <a:ext cx="54756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www.nrocsecurity.com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info@nrocsecurity.com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46"/>
          <p:cNvSpPr txBox="1"/>
          <p:nvPr/>
        </p:nvSpPr>
        <p:spPr>
          <a:xfrm>
            <a:off x="3431626" y="3725359"/>
            <a:ext cx="547568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NROC Security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6"/>
          <p:cNvSpPr txBox="1">
            <a:spLocks noGrp="1"/>
          </p:cNvSpPr>
          <p:nvPr>
            <p:ph type="sldNum" idx="12"/>
          </p:nvPr>
        </p:nvSpPr>
        <p:spPr>
          <a:xfrm>
            <a:off x="296390" y="640290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572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7"/>
          <p:cNvSpPr txBox="1">
            <a:spLocks noGrp="1"/>
          </p:cNvSpPr>
          <p:nvPr>
            <p:ph type="title"/>
          </p:nvPr>
        </p:nvSpPr>
        <p:spPr>
          <a:xfrm>
            <a:off x="296390" y="457200"/>
            <a:ext cx="4475635" cy="917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7"/>
          <p:cNvSpPr txBox="1">
            <a:spLocks noGrp="1"/>
          </p:cNvSpPr>
          <p:nvPr>
            <p:ph type="body" idx="1"/>
          </p:nvPr>
        </p:nvSpPr>
        <p:spPr>
          <a:xfrm>
            <a:off x="4877274" y="457200"/>
            <a:ext cx="7104517" cy="576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o"/>
              <a:defRPr sz="1600"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o"/>
              <a:defRPr sz="1400"/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o"/>
              <a:defRPr sz="1200"/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o"/>
              <a:defRPr sz="12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7" name="Google Shape;27;p47"/>
          <p:cNvSpPr txBox="1">
            <a:spLocks noGrp="1"/>
          </p:cNvSpPr>
          <p:nvPr>
            <p:ph type="body" idx="2"/>
          </p:nvPr>
        </p:nvSpPr>
        <p:spPr>
          <a:xfrm>
            <a:off x="296390" y="1523206"/>
            <a:ext cx="4475635" cy="4701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8" name="Google Shape;28;p47" descr="A black and orange sign with white letter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76647" y="6383991"/>
            <a:ext cx="1305145" cy="521144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7"/>
          <p:cNvSpPr txBox="1">
            <a:spLocks noGrp="1"/>
          </p:cNvSpPr>
          <p:nvPr>
            <p:ph type="sldNum" idx="12"/>
          </p:nvPr>
        </p:nvSpPr>
        <p:spPr>
          <a:xfrm>
            <a:off x="296390" y="640290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960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867ca6ac4c_0_13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g2867ca6ac4c_0_13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o"/>
              <a:defRPr/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  <a:defRPr/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o"/>
              <a:defRPr/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/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g2867ca6ac4c_0_13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2"/>
          <p:cNvSpPr/>
          <p:nvPr/>
        </p:nvSpPr>
        <p:spPr>
          <a:xfrm>
            <a:off x="0" y="6336856"/>
            <a:ext cx="12192000" cy="521144"/>
          </a:xfrm>
          <a:prstGeom prst="rect">
            <a:avLst/>
          </a:prstGeom>
          <a:gradFill>
            <a:gsLst>
              <a:gs pos="0">
                <a:schemeClr val="accent3"/>
              </a:gs>
              <a:gs pos="47000">
                <a:srgbClr val="00007F">
                  <a:alpha val="80000"/>
                </a:srgbClr>
              </a:gs>
              <a:gs pos="74000">
                <a:schemeClr val="accent2"/>
              </a:gs>
              <a:gs pos="99000">
                <a:schemeClr val="accent2"/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42"/>
          <p:cNvSpPr txBox="1">
            <a:spLocks noGrp="1"/>
          </p:cNvSpPr>
          <p:nvPr>
            <p:ph type="title"/>
          </p:nvPr>
        </p:nvSpPr>
        <p:spPr>
          <a:xfrm>
            <a:off x="296389" y="438371"/>
            <a:ext cx="11685401" cy="485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2"/>
          <p:cNvSpPr txBox="1">
            <a:spLocks noGrp="1"/>
          </p:cNvSpPr>
          <p:nvPr>
            <p:ph type="body" idx="1"/>
          </p:nvPr>
        </p:nvSpPr>
        <p:spPr>
          <a:xfrm>
            <a:off x="296391" y="1087049"/>
            <a:ext cx="11685401" cy="5089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o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urier New"/>
              <a:buChar char="o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2"/>
          <p:cNvSpPr txBox="1">
            <a:spLocks noGrp="1"/>
          </p:cNvSpPr>
          <p:nvPr>
            <p:ph type="sldNum" idx="12"/>
          </p:nvPr>
        </p:nvSpPr>
        <p:spPr>
          <a:xfrm>
            <a:off x="296390" y="640290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90361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ocsecurit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296389" y="438371"/>
            <a:ext cx="11685401" cy="485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en-US" dirty="0"/>
              <a:t>Gen AI Task Force Charter [template]</a:t>
            </a:r>
            <a:endParaRPr dirty="0"/>
          </a:p>
        </p:txBody>
      </p:sp>
      <p:sp>
        <p:nvSpPr>
          <p:cNvPr id="46" name="Google Shape;46;p12"/>
          <p:cNvSpPr/>
          <p:nvPr/>
        </p:nvSpPr>
        <p:spPr>
          <a:xfrm>
            <a:off x="3977381" y="923703"/>
            <a:ext cx="4066365" cy="3504225"/>
          </a:xfrm>
          <a:prstGeom prst="roundRect">
            <a:avLst>
              <a:gd name="adj" fmla="val 2580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2"/>
          <p:cNvSpPr txBox="1"/>
          <p:nvPr/>
        </p:nvSpPr>
        <p:spPr>
          <a:xfrm>
            <a:off x="4088655" y="1007738"/>
            <a:ext cx="38510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Deliverables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2"/>
          <p:cNvCxnSpPr>
            <a:cxnSpLocks/>
          </p:cNvCxnSpPr>
          <p:nvPr/>
        </p:nvCxnSpPr>
        <p:spPr>
          <a:xfrm>
            <a:off x="4109315" y="1377029"/>
            <a:ext cx="3830353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2"/>
          <p:cNvSpPr/>
          <p:nvPr/>
        </p:nvSpPr>
        <p:spPr>
          <a:xfrm>
            <a:off x="390005" y="2271847"/>
            <a:ext cx="3370132" cy="3869069"/>
          </a:xfrm>
          <a:prstGeom prst="roundRect">
            <a:avLst>
              <a:gd name="adj" fmla="val 2519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2"/>
          <p:cNvSpPr/>
          <p:nvPr/>
        </p:nvSpPr>
        <p:spPr>
          <a:xfrm>
            <a:off x="419979" y="923703"/>
            <a:ext cx="3370132" cy="1254418"/>
          </a:xfrm>
          <a:prstGeom prst="roundRect">
            <a:avLst>
              <a:gd name="adj" fmla="val 8687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2"/>
          <p:cNvSpPr txBox="1"/>
          <p:nvPr/>
        </p:nvSpPr>
        <p:spPr>
          <a:xfrm>
            <a:off x="407662" y="1007738"/>
            <a:ext cx="338244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Goals</a:t>
            </a:r>
            <a:endParaRPr kumimoji="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12"/>
          <p:cNvCxnSpPr>
            <a:cxnSpLocks/>
          </p:cNvCxnSpPr>
          <p:nvPr/>
        </p:nvCxnSpPr>
        <p:spPr>
          <a:xfrm>
            <a:off x="518477" y="1377029"/>
            <a:ext cx="3128849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12"/>
          <p:cNvSpPr txBox="1"/>
          <p:nvPr/>
        </p:nvSpPr>
        <p:spPr>
          <a:xfrm>
            <a:off x="422764" y="2461534"/>
            <a:ext cx="338244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Success metrics</a:t>
            </a:r>
            <a:endParaRPr kumimoji="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3" name="Google Shape;63;p12"/>
          <p:cNvCxnSpPr/>
          <p:nvPr/>
        </p:nvCxnSpPr>
        <p:spPr>
          <a:xfrm>
            <a:off x="533579" y="2830825"/>
            <a:ext cx="3128849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4" name="Google Shape;64;p12"/>
          <p:cNvSpPr txBox="1"/>
          <p:nvPr/>
        </p:nvSpPr>
        <p:spPr>
          <a:xfrm>
            <a:off x="4139494" y="1410021"/>
            <a:ext cx="3903993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Prioritized business use cases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Acceptable Use Policy (AUP)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End user awareness and training program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Risk assessment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Security and compliance readiness roadmap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Supply chain risk checklist (i.e., vendor screening criteria)</a:t>
            </a:r>
          </a:p>
        </p:txBody>
      </p:sp>
      <p:sp>
        <p:nvSpPr>
          <p:cNvPr id="65" name="Google Shape;65;p12"/>
          <p:cNvSpPr txBox="1"/>
          <p:nvPr/>
        </p:nvSpPr>
        <p:spPr>
          <a:xfrm>
            <a:off x="533579" y="2863817"/>
            <a:ext cx="31287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Number of active Gen AI users (# by Month/year)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Number of use cases per phase</a:t>
            </a:r>
          </a:p>
          <a:p>
            <a:pPr marL="742950" lvl="1" indent="-285750"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dentified [# by month/year]</a:t>
            </a:r>
          </a:p>
          <a:p>
            <a:pPr marL="742950" lvl="1" indent="-285750">
              <a:buClr>
                <a:srgbClr val="000000"/>
              </a:buClr>
              <a:buSzPts val="1400"/>
              <a:buFont typeface="Arial"/>
              <a:buChar char="•"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Piloted [# by month/year]</a:t>
            </a:r>
          </a:p>
          <a:p>
            <a:pPr marL="742950" lvl="1" indent="-285750">
              <a:buClr>
                <a:srgbClr val="000000"/>
              </a:buClr>
              <a:buSzPts val="1400"/>
              <a:buFont typeface="Arial"/>
              <a:buChar char="•"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Rolled out [# by month/year]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% of rolled out use cases delivering projected benefits (by month/year]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Training coverage [% of population, by month/year]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Coverage of security policy enforcement [% of interactions]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Number of security and compliance incidents [max per month]</a:t>
            </a:r>
          </a:p>
        </p:txBody>
      </p:sp>
      <p:sp>
        <p:nvSpPr>
          <p:cNvPr id="66" name="Google Shape;66;p12"/>
          <p:cNvSpPr txBox="1"/>
          <p:nvPr/>
        </p:nvSpPr>
        <p:spPr>
          <a:xfrm>
            <a:off x="534461" y="1410021"/>
            <a:ext cx="3128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[Realize business value from Gen AI innovations in the industry]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2"/>
          <p:cNvSpPr/>
          <p:nvPr/>
        </p:nvSpPr>
        <p:spPr>
          <a:xfrm>
            <a:off x="8260989" y="923702"/>
            <a:ext cx="3733117" cy="2052017"/>
          </a:xfrm>
          <a:prstGeom prst="roundRect">
            <a:avLst>
              <a:gd name="adj" fmla="val 7631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2"/>
          <p:cNvSpPr txBox="1"/>
          <p:nvPr/>
        </p:nvSpPr>
        <p:spPr>
          <a:xfrm>
            <a:off x="8293749" y="1007738"/>
            <a:ext cx="368804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Milestones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69;p12"/>
          <p:cNvCxnSpPr>
            <a:cxnSpLocks/>
          </p:cNvCxnSpPr>
          <p:nvPr/>
        </p:nvCxnSpPr>
        <p:spPr>
          <a:xfrm>
            <a:off x="8404564" y="1377029"/>
            <a:ext cx="3465846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" name="Google Shape;70;p12"/>
          <p:cNvSpPr txBox="1"/>
          <p:nvPr/>
        </p:nvSpPr>
        <p:spPr>
          <a:xfrm>
            <a:off x="8404564" y="1410021"/>
            <a:ext cx="3465846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Policy definitions: </a:t>
            </a:r>
          </a:p>
          <a:p>
            <a:pPr marL="628650" lvl="1" indent="-171450">
              <a:buClr>
                <a:srgbClr val="000000"/>
              </a:buClr>
              <a:buSzPts val="1400"/>
              <a:buFont typeface="Arial"/>
              <a:buChar char="•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AUP, vendor screening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[month/year]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171450" indent="-171450"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00" kern="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"/>
              </a:rPr>
              <a:t>Security and compliance readiness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[month/year]</a:t>
            </a:r>
            <a:endParaRPr lang="en-US" sz="1200" kern="0" dirty="0">
              <a:solidFill>
                <a:srgbClr val="000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"/>
              </a:rPr>
              <a:t>First Gen AI use cases</a:t>
            </a:r>
          </a:p>
          <a:p>
            <a:pPr marL="628650" lvl="1" indent="-171450">
              <a:buClr>
                <a:srgbClr val="000000"/>
              </a:buClr>
              <a:buSzPts val="1400"/>
              <a:buFont typeface="Arial"/>
              <a:buChar char="•"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Pilot started [month/year]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628650" lvl="1" indent="-171450">
              <a:buClr>
                <a:srgbClr val="000000"/>
              </a:buClr>
              <a:buSzPts val="1400"/>
              <a:buFont typeface="Arial"/>
              <a:buChar char="•"/>
            </a:pPr>
            <a:r>
              <a:rPr lang="en-US" sz="1200" kern="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Rollout completed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[month/year]</a:t>
            </a:r>
          </a:p>
        </p:txBody>
      </p:sp>
      <p:sp>
        <p:nvSpPr>
          <p:cNvPr id="6" name="Google Shape;10;p42">
            <a:extLst>
              <a:ext uri="{FF2B5EF4-FFF2-40B4-BE49-F238E27FC236}">
                <a16:creationId xmlns:a16="http://schemas.microsoft.com/office/drawing/2014/main" id="{B1AD5FDF-85FB-9985-8A39-1FB0B23570B3}"/>
              </a:ext>
            </a:extLst>
          </p:cNvPr>
          <p:cNvSpPr txBox="1"/>
          <p:nvPr/>
        </p:nvSpPr>
        <p:spPr>
          <a:xfrm>
            <a:off x="3869787" y="6585471"/>
            <a:ext cx="445242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NROC Security </a:t>
            </a:r>
            <a:r>
              <a:rPr lang="en-US" sz="1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– governance and data security for Gen AI | </a:t>
            </a:r>
            <a:r>
              <a:rPr lang="en-US" sz="1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www.nrocsecurity.com</a:t>
            </a:r>
            <a:endParaRPr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67;p12">
            <a:extLst>
              <a:ext uri="{FF2B5EF4-FFF2-40B4-BE49-F238E27FC236}">
                <a16:creationId xmlns:a16="http://schemas.microsoft.com/office/drawing/2014/main" id="{0F3537C3-F4A3-F3EA-B2EC-70AF11C0F583}"/>
              </a:ext>
            </a:extLst>
          </p:cNvPr>
          <p:cNvSpPr/>
          <p:nvPr/>
        </p:nvSpPr>
        <p:spPr>
          <a:xfrm>
            <a:off x="8260989" y="4533452"/>
            <a:ext cx="3733117" cy="1607464"/>
          </a:xfrm>
          <a:prstGeom prst="roundRect">
            <a:avLst>
              <a:gd name="adj" fmla="val 7631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68;p12">
            <a:extLst>
              <a:ext uri="{FF2B5EF4-FFF2-40B4-BE49-F238E27FC236}">
                <a16:creationId xmlns:a16="http://schemas.microsoft.com/office/drawing/2014/main" id="{CFE2F838-7D3B-ECC3-35B2-FEF01045A417}"/>
              </a:ext>
            </a:extLst>
          </p:cNvPr>
          <p:cNvSpPr txBox="1"/>
          <p:nvPr/>
        </p:nvSpPr>
        <p:spPr>
          <a:xfrm>
            <a:off x="8293749" y="4617487"/>
            <a:ext cx="368804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Roles and responsibilities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Google Shape;69;p12">
            <a:extLst>
              <a:ext uri="{FF2B5EF4-FFF2-40B4-BE49-F238E27FC236}">
                <a16:creationId xmlns:a16="http://schemas.microsoft.com/office/drawing/2014/main" id="{6997ABBE-072A-C3E1-B998-237FF03F264D}"/>
              </a:ext>
            </a:extLst>
          </p:cNvPr>
          <p:cNvCxnSpPr>
            <a:cxnSpLocks/>
          </p:cNvCxnSpPr>
          <p:nvPr/>
        </p:nvCxnSpPr>
        <p:spPr>
          <a:xfrm>
            <a:off x="8404564" y="4986778"/>
            <a:ext cx="3465846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70;p12">
            <a:extLst>
              <a:ext uri="{FF2B5EF4-FFF2-40B4-BE49-F238E27FC236}">
                <a16:creationId xmlns:a16="http://schemas.microsoft.com/office/drawing/2014/main" id="{5C350075-2F0E-89B0-70C7-5315980B8BED}"/>
              </a:ext>
            </a:extLst>
          </p:cNvPr>
          <p:cNvSpPr txBox="1"/>
          <p:nvPr/>
        </p:nvSpPr>
        <p:spPr>
          <a:xfrm>
            <a:off x="8404564" y="5019770"/>
            <a:ext cx="346584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Champion: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Core team members: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Extended team: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How decisions are to be made</a:t>
            </a:r>
          </a:p>
        </p:txBody>
      </p:sp>
      <p:sp>
        <p:nvSpPr>
          <p:cNvPr id="11" name="Google Shape;67;p12">
            <a:extLst>
              <a:ext uri="{FF2B5EF4-FFF2-40B4-BE49-F238E27FC236}">
                <a16:creationId xmlns:a16="http://schemas.microsoft.com/office/drawing/2014/main" id="{87B0D958-9F4C-3070-D944-34F0D3CD719D}"/>
              </a:ext>
            </a:extLst>
          </p:cNvPr>
          <p:cNvSpPr/>
          <p:nvPr/>
        </p:nvSpPr>
        <p:spPr>
          <a:xfrm>
            <a:off x="8260989" y="3072116"/>
            <a:ext cx="3733117" cy="1355812"/>
          </a:xfrm>
          <a:prstGeom prst="roundRect">
            <a:avLst>
              <a:gd name="adj" fmla="val 7631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68;p12">
            <a:extLst>
              <a:ext uri="{FF2B5EF4-FFF2-40B4-BE49-F238E27FC236}">
                <a16:creationId xmlns:a16="http://schemas.microsoft.com/office/drawing/2014/main" id="{8E547D12-FA62-641C-D5D2-C06DD4C4E458}"/>
              </a:ext>
            </a:extLst>
          </p:cNvPr>
          <p:cNvSpPr txBox="1"/>
          <p:nvPr/>
        </p:nvSpPr>
        <p:spPr>
          <a:xfrm>
            <a:off x="8293749" y="3156151"/>
            <a:ext cx="368804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Constraints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69;p12">
            <a:extLst>
              <a:ext uri="{FF2B5EF4-FFF2-40B4-BE49-F238E27FC236}">
                <a16:creationId xmlns:a16="http://schemas.microsoft.com/office/drawing/2014/main" id="{E7CA65D9-F5BE-382B-8D63-253D24D1292D}"/>
              </a:ext>
            </a:extLst>
          </p:cNvPr>
          <p:cNvCxnSpPr>
            <a:cxnSpLocks/>
          </p:cNvCxnSpPr>
          <p:nvPr/>
        </p:nvCxnSpPr>
        <p:spPr>
          <a:xfrm>
            <a:off x="8404564" y="3525442"/>
            <a:ext cx="3465846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70;p12">
            <a:extLst>
              <a:ext uri="{FF2B5EF4-FFF2-40B4-BE49-F238E27FC236}">
                <a16:creationId xmlns:a16="http://schemas.microsoft.com/office/drawing/2014/main" id="{FBCE8496-FB0F-CB91-EAA2-722E8E554459}"/>
              </a:ext>
            </a:extLst>
          </p:cNvPr>
          <p:cNvSpPr txBox="1"/>
          <p:nvPr/>
        </p:nvSpPr>
        <p:spPr>
          <a:xfrm>
            <a:off x="8404564" y="3558434"/>
            <a:ext cx="346584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Non-negotiables: [policies, guidelines]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lang="en-US" sz="1200" kern="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"/>
              </a:rPr>
              <a:t>Frameworks and standards to be followed: [like responsible AI]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20" name="Google Shape;67;p12">
            <a:extLst>
              <a:ext uri="{FF2B5EF4-FFF2-40B4-BE49-F238E27FC236}">
                <a16:creationId xmlns:a16="http://schemas.microsoft.com/office/drawing/2014/main" id="{281379F8-007C-C41A-4403-612CEE209B1C}"/>
              </a:ext>
            </a:extLst>
          </p:cNvPr>
          <p:cNvSpPr/>
          <p:nvPr/>
        </p:nvSpPr>
        <p:spPr>
          <a:xfrm>
            <a:off x="3978921" y="4533452"/>
            <a:ext cx="4064566" cy="1607464"/>
          </a:xfrm>
          <a:prstGeom prst="roundRect">
            <a:avLst>
              <a:gd name="adj" fmla="val 7631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216000" rIns="0" bIns="0" anchor="t" anchorCtr="0">
            <a:no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68;p12">
            <a:extLst>
              <a:ext uri="{FF2B5EF4-FFF2-40B4-BE49-F238E27FC236}">
                <a16:creationId xmlns:a16="http://schemas.microsoft.com/office/drawing/2014/main" id="{F95A5612-F9E3-C068-8148-B894F7F4B2AC}"/>
              </a:ext>
            </a:extLst>
          </p:cNvPr>
          <p:cNvSpPr txBox="1"/>
          <p:nvPr/>
        </p:nvSpPr>
        <p:spPr>
          <a:xfrm>
            <a:off x="4088655" y="4617487"/>
            <a:ext cx="385101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Meeting cadences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" name="Google Shape;69;p12">
            <a:extLst>
              <a:ext uri="{FF2B5EF4-FFF2-40B4-BE49-F238E27FC236}">
                <a16:creationId xmlns:a16="http://schemas.microsoft.com/office/drawing/2014/main" id="{76088919-5D27-09E8-055F-2C4540DAB3F1}"/>
              </a:ext>
            </a:extLst>
          </p:cNvPr>
          <p:cNvCxnSpPr>
            <a:cxnSpLocks/>
          </p:cNvCxnSpPr>
          <p:nvPr/>
        </p:nvCxnSpPr>
        <p:spPr>
          <a:xfrm>
            <a:off x="4122496" y="4986778"/>
            <a:ext cx="3817172" cy="0"/>
          </a:xfrm>
          <a:prstGeom prst="straightConnector1">
            <a:avLst/>
          </a:prstGeom>
          <a:noFill/>
          <a:ln w="19050" cap="flat" cmpd="sng">
            <a:solidFill>
              <a:srgbClr val="ED7E2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" name="Google Shape;70;p12">
            <a:extLst>
              <a:ext uri="{FF2B5EF4-FFF2-40B4-BE49-F238E27FC236}">
                <a16:creationId xmlns:a16="http://schemas.microsoft.com/office/drawing/2014/main" id="{F15F8E04-D631-30D0-32A1-E0F3D9AC0E6E}"/>
              </a:ext>
            </a:extLst>
          </p:cNvPr>
          <p:cNvSpPr txBox="1"/>
          <p:nvPr/>
        </p:nvSpPr>
        <p:spPr>
          <a:xfrm>
            <a:off x="4122496" y="5019770"/>
            <a:ext cx="346584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Core team meeting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Extended team briefing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Steering group with the sponsor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NROC brand colors">
      <a:dk1>
        <a:srgbClr val="000000"/>
      </a:dk1>
      <a:lt1>
        <a:srgbClr val="FFFFFF"/>
      </a:lt1>
      <a:dk2>
        <a:srgbClr val="44546A"/>
      </a:dk2>
      <a:lt2>
        <a:srgbClr val="B3B3B3"/>
      </a:lt2>
      <a:accent1>
        <a:srgbClr val="EF832B"/>
      </a:accent1>
      <a:accent2>
        <a:srgbClr val="00007F"/>
      </a:accent2>
      <a:accent3>
        <a:srgbClr val="CFD0D6"/>
      </a:accent3>
      <a:accent4>
        <a:srgbClr val="FFE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254</Words>
  <Application>Microsoft Macintosh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Courier New</vt:lpstr>
      <vt:lpstr>Custom Design</vt:lpstr>
      <vt:lpstr>Gen AI Task Force Charter [template]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NROC status update 18 March 2024</dc:title>
  <dc:creator>Antti Reijonen</dc:creator>
  <cp:lastModifiedBy>Antti Reijonen</cp:lastModifiedBy>
  <cp:revision>4</cp:revision>
  <dcterms:created xsi:type="dcterms:W3CDTF">2024-03-19T20:54:33Z</dcterms:created>
  <dcterms:modified xsi:type="dcterms:W3CDTF">2024-03-19T22:19:40Z</dcterms:modified>
</cp:coreProperties>
</file>